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7"/>
  </p:notesMasterIdLst>
  <p:sldIdLst>
    <p:sldId id="256" r:id="rId2"/>
    <p:sldId id="274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87" r:id="rId14"/>
    <p:sldId id="288" r:id="rId15"/>
    <p:sldId id="272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3">
            <a:lumMod val="20000"/>
            <a:lumOff val="80000"/>
          </a:schemeClr>
        </a:solidFill>
      </c:spPr>
    </c:sideWall>
    <c:backWall>
      <c:thickness val="0"/>
      <c:spPr>
        <a:solidFill>
          <a:schemeClr val="accent3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8282419103191433"/>
          <c:y val="0.22869642570578577"/>
          <c:w val="0.79417093746859702"/>
          <c:h val="0.62081176990058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pct75">
                <a:fgClr>
                  <a:schemeClr val="tx2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pattFill prst="sphere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7025743909591442E-2"/>
                  <c:y val="-7.7477910951070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894094454621324E-2"/>
                  <c:y val="-7.2323663383807024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</c:v>
                </c:pt>
                <c:pt idx="1">
                  <c:v>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777728"/>
        <c:axId val="34787712"/>
        <c:axId val="0"/>
      </c:bar3DChart>
      <c:catAx>
        <c:axId val="347777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accent3">
              <a:lumMod val="20000"/>
              <a:lumOff val="80000"/>
            </a:schemeClr>
          </a:solidFill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34787712"/>
        <c:crosses val="autoZero"/>
        <c:auto val="1"/>
        <c:lblAlgn val="ctr"/>
        <c:lblOffset val="100"/>
        <c:noMultiLvlLbl val="0"/>
      </c:catAx>
      <c:valAx>
        <c:axId val="3478771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4777728"/>
        <c:crosses val="autoZero"/>
        <c:crossBetween val="between"/>
      </c:valAx>
    </c:plotArea>
    <c:plotVisOnly val="1"/>
    <c:dispBlanksAs val="gap"/>
    <c:showDLblsOverMax val="0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251200302362918"/>
          <c:y val="0.35837212531940893"/>
          <c:w val="0.60742569997669105"/>
          <c:h val="0.52851710921008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4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spPr>
              <a:pattFill prst="lgCheck">
                <a:fgClr>
                  <a:schemeClr val="accent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bubble3D val="0"/>
            <c:spPr>
              <a:pattFill prst="horzBrick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9.1133148948362459E-3"/>
                  <c:y val="-0.1291817575824908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Бюджет и </a:t>
                    </a:r>
                    <a:r>
                      <a:rPr lang="ru-RU" dirty="0" smtClean="0"/>
                      <a:t>налоги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27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28,0 %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Вопросы развития городской </a:t>
                    </a:r>
                    <a:r>
                      <a:rPr lang="ru-RU" dirty="0" smtClean="0"/>
                      <a:t>инф-</a:t>
                    </a:r>
                    <a:r>
                      <a:rPr lang="ru-RU" dirty="0" err="1" smtClean="0"/>
                      <a:t>ры</a:t>
                    </a:r>
                    <a:r>
                      <a:rPr lang="ru-RU" dirty="0" smtClean="0"/>
                      <a:t>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7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7,0 %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err="1"/>
                      <a:t>Муницип</a:t>
                    </a:r>
                    <a:r>
                      <a:rPr lang="ru-RU" dirty="0"/>
                      <a:t>. </a:t>
                    </a:r>
                    <a:r>
                      <a:rPr lang="ru-RU" dirty="0" smtClean="0"/>
                      <a:t>собственность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43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45,0 %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7189668984147961E-2"/>
                  <c:y val="0.114764192867459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Эконом. политика и </a:t>
                    </a:r>
                    <a:r>
                      <a:rPr lang="ru-RU" dirty="0" err="1" smtClean="0"/>
                      <a:t>предпр</a:t>
                    </a:r>
                    <a:r>
                      <a:rPr lang="ru-RU" dirty="0" smtClean="0"/>
                      <a:t>-во</a:t>
                    </a:r>
                    <a:r>
                      <a:rPr lang="ru-RU" baseline="0" dirty="0" smtClean="0"/>
                      <a:t>        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1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0681086981171622E-2"/>
                  <c:y val="-0.1536873680702144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Местное </a:t>
                    </a:r>
                    <a:r>
                      <a:rPr lang="ru-RU" dirty="0" smtClean="0"/>
                      <a:t>самоуправление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12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13,0 %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919720908203182"/>
                  <c:y val="-0.1024294522830796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</a:t>
                    </a:r>
                    <a:r>
                      <a:rPr lang="ru-RU" dirty="0" smtClean="0"/>
                      <a:t>вопросы </a:t>
                    </a:r>
                    <a:r>
                      <a:rPr lang="ru-RU" dirty="0">
                        <a:solidFill>
                          <a:srgbClr val="FF0000"/>
                        </a:solidFill>
                      </a:rPr>
                      <a:t>6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6,0 %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Бюджет и налоги</c:v>
                </c:pt>
                <c:pt idx="1">
                  <c:v>Вопросы развития городской инф-ры</c:v>
                </c:pt>
                <c:pt idx="2">
                  <c:v>Муницип. собственность</c:v>
                </c:pt>
                <c:pt idx="3">
                  <c:v>Эконом. политика и предпр-во</c:v>
                </c:pt>
                <c:pt idx="4">
                  <c:v>Местное самоуправление</c:v>
                </c:pt>
                <c:pt idx="5">
                  <c:v>Прочие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</c:v>
                </c:pt>
                <c:pt idx="1">
                  <c:v>7</c:v>
                </c:pt>
                <c:pt idx="2">
                  <c:v>43</c:v>
                </c:pt>
                <c:pt idx="3">
                  <c:v>1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62334311957660937"/>
          <c:y val="0.45718527725985775"/>
          <c:w val="0.3533287968003555"/>
          <c:h val="0.483713652883599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7.9820375783062211E-2"/>
                  <c:y val="8.8286822835541845E-2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err="1"/>
                      <a:t>КСП</a:t>
                    </a:r>
                    <a:r>
                      <a:rPr lang="ru-RU" sz="1300" b="1"/>
                      <a:t> </a:t>
                    </a:r>
                    <a:r>
                      <a:rPr lang="ru-RU" sz="1300" b="1" smtClean="0"/>
                      <a:t>- </a:t>
                    </a:r>
                    <a:r>
                      <a:rPr lang="ru-RU" sz="1300" b="1"/>
                      <a:t>8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709100121633334E-2"/>
                  <c:y val="0.23845134237199703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dirty="0"/>
                      <a:t>ПК </a:t>
                    </a:r>
                    <a:r>
                      <a:rPr lang="ru-RU" sz="1300" b="1" dirty="0" err="1" smtClean="0"/>
                      <a:t>ТГД</a:t>
                    </a:r>
                    <a:r>
                      <a:rPr lang="ru-RU" sz="1300" b="1" baseline="0" dirty="0" smtClean="0"/>
                      <a:t> -</a:t>
                    </a:r>
                    <a:r>
                      <a:rPr lang="ru-RU" sz="1300" b="1" dirty="0" smtClean="0"/>
                      <a:t> </a:t>
                    </a:r>
                    <a:r>
                      <a:rPr lang="ru-RU" sz="1300" b="1" dirty="0"/>
                      <a:t>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859056397837911E-2"/>
                  <c:y val="-0.10879102118484758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dirty="0" smtClean="0"/>
                      <a:t> Президиум </a:t>
                    </a:r>
                    <a:r>
                      <a:rPr lang="ru-RU" sz="1300" b="1" dirty="0"/>
                      <a:t>Союза </a:t>
                    </a:r>
                    <a:r>
                      <a:rPr lang="ru-RU" sz="1300" b="1" dirty="0" err="1" smtClean="0"/>
                      <a:t>МКСО</a:t>
                    </a:r>
                    <a:r>
                      <a:rPr lang="ru-RU" sz="1300" b="1" baseline="0" dirty="0" smtClean="0"/>
                      <a:t> - </a:t>
                    </a:r>
                    <a:r>
                      <a:rPr lang="ru-RU" sz="1300" b="1" dirty="0" smtClean="0"/>
                      <a:t>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1370111175386644"/>
                  <c:y val="-0.10428991245233217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dirty="0"/>
                      <a:t>Прокуратура Центр</a:t>
                    </a:r>
                    <a:r>
                      <a:rPr lang="ru-RU" sz="1300" b="1" dirty="0" smtClean="0"/>
                      <a:t>. р-на  г</a:t>
                    </a:r>
                    <a:r>
                      <a:rPr lang="ru-RU" sz="1300" b="1" dirty="0"/>
                      <a:t>. </a:t>
                    </a:r>
                    <a:r>
                      <a:rPr lang="ru-RU" sz="1300" b="1" dirty="0" smtClean="0"/>
                      <a:t>Твери - </a:t>
                    </a:r>
                    <a:r>
                      <a:rPr lang="ru-RU" sz="1300" b="1" dirty="0"/>
                      <a:t>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КСП </c:v>
                </c:pt>
                <c:pt idx="1">
                  <c:v>ПК ТГД</c:v>
                </c:pt>
                <c:pt idx="2">
                  <c:v>Президиум Союза МКСО</c:v>
                </c:pt>
                <c:pt idx="3">
                  <c:v>Прокуратура Центр.р-на г. Твери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429BB-807D-4092-B6D9-9A12B14755A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56B49-CB45-4D92-A75D-31B8AB97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25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56B49-CB45-4D92-A75D-31B8AB97977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56B49-CB45-4D92-A75D-31B8AB97977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1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1BB3-976D-4946-92B0-2737EB7A0D81}" type="datetime1">
              <a:rPr lang="ru-RU" smtClean="0"/>
              <a:t>03.05.2023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3174-B5BB-4466-AF0E-72D3ACDF4D5E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2616-E04F-48D8-9165-7BC293E209AC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6EBB-D4AD-4C2E-886B-A71AE3322589}" type="datetime1">
              <a:rPr lang="ru-RU" smtClean="0"/>
              <a:t>03.05.2023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1602-4E99-4F4F-8558-93B9545428DD}" type="datetime1">
              <a:rPr lang="ru-RU" smtClean="0"/>
              <a:t>03.05.2023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B804-B0AD-4A89-9261-C6C4E71D9DF9}" type="datetime1">
              <a:rPr lang="ru-RU" smtClean="0"/>
              <a:t>03.05.2023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2CD1-E80A-434F-A35D-660AC18A64C1}" type="datetime1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6D64-C68A-4A02-8480-7CCF86A02CF7}" type="datetime1">
              <a:rPr lang="ru-RU" smtClean="0"/>
              <a:t>03.05.2023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8AA-ABA8-4EA2-9C41-B9EDF21FB5D0}" type="datetime1">
              <a:rPr lang="ru-RU" smtClean="0"/>
              <a:t>03.05.2023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EE38-161C-4B59-B4F4-2725E75EF0DB}" type="datetime1">
              <a:rPr lang="ru-RU" smtClean="0"/>
              <a:t>03.05.2023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E6D5-6D76-464C-B06D-ECD4FEDDD7F4}" type="datetime1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4086BE-F9F6-443E-8FD3-05BBA14433D5}" type="datetime1">
              <a:rPr lang="ru-RU" smtClean="0"/>
              <a:t>03.05.2023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CE693-806D-4470-A192-F8FEF527E5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5688632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70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деятельности</a:t>
            </a:r>
            <a:endParaRPr lang="ru-RU" sz="4100" b="1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Контрольно-счетной палаты</a:t>
            </a:r>
            <a:endParaRPr lang="ru-RU" sz="41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54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орода Твери</a:t>
            </a:r>
            <a:endParaRPr lang="ru-RU" sz="41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2022 год</a:t>
            </a:r>
            <a:endParaRPr lang="ru-RU" sz="4100" b="1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8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8781"/>
            <a:ext cx="646430" cy="79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964" y="685800"/>
            <a:ext cx="8210872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10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Штриховая стрелка вправо 5"/>
          <p:cNvSpPr>
            <a:spLocks noChangeArrowheads="1"/>
          </p:cNvSpPr>
          <p:nvPr/>
        </p:nvSpPr>
        <p:spPr bwMode="auto">
          <a:xfrm>
            <a:off x="2683748" y="3734643"/>
            <a:ext cx="1026418" cy="612632"/>
          </a:xfrm>
          <a:prstGeom prst="stripedRightArrow">
            <a:avLst>
              <a:gd name="adj1" fmla="val 50000"/>
              <a:gd name="adj2" fmla="val 44231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в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части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3762899" y="1996560"/>
            <a:ext cx="4968554" cy="565785"/>
          </a:xfrm>
          <a:prstGeom prst="roundRect">
            <a:avLst>
              <a:gd name="adj" fmla="val 16667"/>
            </a:avLst>
          </a:prstGeom>
          <a:pattFill prst="pct6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/>
                <a:cs typeface="Times New Roman"/>
              </a:rPr>
              <a:t>Нарушения при формировании и исполнении бюджета: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5 нарушений на </a:t>
            </a:r>
            <a:r>
              <a:rPr lang="ru-RU" sz="1400" b="1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сумму  </a:t>
            </a:r>
            <a:r>
              <a:rPr lang="ru-RU" sz="1400" b="1" smtClean="0">
                <a:solidFill>
                  <a:srgbClr val="C00000"/>
                </a:solidFill>
                <a:ea typeface="Calibri"/>
                <a:cs typeface="Times New Roman"/>
              </a:rPr>
              <a:t>674,1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762899" y="3668649"/>
            <a:ext cx="4968556" cy="792088"/>
          </a:xfrm>
          <a:prstGeom prst="roundRect">
            <a:avLst>
              <a:gd name="adj" fmla="val 16667"/>
            </a:avLst>
          </a:prstGeom>
          <a:pattFill prst="pct6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/>
                <a:cs typeface="Times New Roman"/>
              </a:rPr>
              <a:t>Нарушения в сфере управления и распоряжения муниципальной собственностью: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1</a:t>
            </a:r>
            <a:r>
              <a:rPr lang="ru-RU" sz="1400" b="1" dirty="0">
                <a:solidFill>
                  <a:srgbClr val="C00000"/>
                </a:solidFill>
                <a:ea typeface="Calibri"/>
                <a:cs typeface="Times New Roman"/>
              </a:rPr>
              <a:t>7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нарушений на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сумму  39 204,3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762898" y="2688120"/>
            <a:ext cx="4968555" cy="810784"/>
          </a:xfrm>
          <a:prstGeom prst="roundRect">
            <a:avLst>
              <a:gd name="adj" fmla="val 16667"/>
            </a:avLst>
          </a:prstGeom>
          <a:pattFill prst="pct6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/>
                <a:cs typeface="Times New Roman"/>
              </a:rPr>
              <a:t>Нарушения ведения бухгалтерского учета, составление и предоставление финансовой отчетности: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18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 нарушений на сумму  40 479,4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762899" y="4630359"/>
            <a:ext cx="4968555" cy="565785"/>
          </a:xfrm>
          <a:prstGeom prst="roundRect">
            <a:avLst>
              <a:gd name="adj" fmla="val 16667"/>
            </a:avLst>
          </a:prstGeom>
          <a:pattFill prst="pct6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Times New Roman"/>
              </a:rPr>
              <a:t>Нарушения при осуществлении муниципальных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/>
                <a:cs typeface="Times New Roman"/>
              </a:rPr>
              <a:t>закупок</a:t>
            </a:r>
            <a:r>
              <a:rPr lang="ru-RU" sz="1400" b="1" dirty="0" smtClean="0">
                <a:ea typeface="Calibri"/>
                <a:cs typeface="Times New Roman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37 нарушений на сумму  </a:t>
            </a:r>
            <a:r>
              <a:rPr lang="ru-RU" sz="1400" b="1" dirty="0" smtClean="0">
                <a:solidFill>
                  <a:srgbClr val="C00000"/>
                </a:solidFill>
                <a:ea typeface="Calibri"/>
                <a:cs typeface="Times New Roman"/>
              </a:rPr>
              <a:t>9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2,6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043608" y="1140242"/>
            <a:ext cx="7523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buClr>
                <a:srgbClr val="7FD13B"/>
              </a:buClr>
            </a:pP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контрольные и экспертно-аналитические мероприятия</a:t>
            </a: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3762897" y="5360751"/>
            <a:ext cx="4968556" cy="504056"/>
          </a:xfrm>
          <a:prstGeom prst="roundRect">
            <a:avLst>
              <a:gd name="adj" fmla="val 16667"/>
            </a:avLst>
          </a:prstGeom>
          <a:pattFill prst="pct6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/>
                <a:cs typeface="Times New Roman"/>
              </a:rPr>
              <a:t>Иные нарушения законодательства: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36 нарушений 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на сумму </a:t>
            </a:r>
            <a:r>
              <a:rPr lang="ru-RU" sz="1400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 1 114,8 тыс</a:t>
            </a:r>
            <a:r>
              <a:rPr lang="ru-RU" sz="1400" b="1" dirty="0">
                <a:solidFill>
                  <a:srgbClr val="C00000"/>
                </a:solidFill>
                <a:effectLst/>
                <a:ea typeface="Calibri"/>
                <a:cs typeface="Times New Roman"/>
              </a:rPr>
              <a:t>. руб.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3486" y="2933243"/>
            <a:ext cx="2250976" cy="22629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Выявлено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113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нарушений законодательства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общую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сумму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81 565,2 тыс</a:t>
            </a:r>
            <a:r>
              <a:rPr lang="ru-RU" sz="1400" b="1" dirty="0">
                <a:solidFill>
                  <a:srgbClr val="C00000"/>
                </a:solidFill>
              </a:rPr>
              <a:t>. руб</a:t>
            </a:r>
            <a:r>
              <a:rPr lang="ru-RU" sz="1400" b="1" dirty="0" smtClean="0">
                <a:solidFill>
                  <a:srgbClr val="C00000"/>
                </a:solidFill>
              </a:rPr>
              <a:t>.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или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41,6 %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общей суммы проверенных средств</a:t>
            </a:r>
          </a:p>
        </p:txBody>
      </p:sp>
      <p:sp>
        <p:nvSpPr>
          <p:cNvPr id="29" name="Молния 28"/>
          <p:cNvSpPr>
            <a:spLocks noChangeArrowheads="1"/>
          </p:cNvSpPr>
          <p:nvPr/>
        </p:nvSpPr>
        <p:spPr bwMode="auto">
          <a:xfrm rot="1509698">
            <a:off x="2566659" y="2844924"/>
            <a:ext cx="910223" cy="773497"/>
          </a:xfrm>
          <a:prstGeom prst="lightningBolt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pic>
        <p:nvPicPr>
          <p:cNvPr id="28" name="Рисунок 2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7579"/>
            <a:ext cx="824312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815" y="687572"/>
            <a:ext cx="8210872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КСП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11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412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5747" y="106680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повышения доходного потенциала бюджета города Твери</a:t>
            </a:r>
            <a:endParaRPr lang="ru-RU" dirty="0"/>
          </a:p>
        </p:txBody>
      </p:sp>
      <p:sp>
        <p:nvSpPr>
          <p:cNvPr id="30" name="Блок-схема: документ 29"/>
          <p:cNvSpPr/>
          <p:nvPr/>
        </p:nvSpPr>
        <p:spPr>
          <a:xfrm>
            <a:off x="631024" y="1537395"/>
            <a:ext cx="8224591" cy="4699918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152400" dir="18900000" algn="bl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</a:p>
          <a:p>
            <a:pPr algn="just">
              <a:lnSpc>
                <a:spcPts val="2100"/>
              </a:lnSpc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По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результатам проведения контрольных и экспертно-аналитических мероприятий объектам проверки даны предложения в части:</a:t>
            </a:r>
          </a:p>
          <a:p>
            <a:pPr marL="285750" indent="-285750" algn="just">
              <a:lnSpc>
                <a:spcPts val="2100"/>
              </a:lnSpc>
              <a:buFontTx/>
              <a:buChar char="-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развития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доходного потенциала бюджета города в части реализации мероприятий, направленных на повышение доходной части бюджета города Твери за счет налоговых и неналоговых поступлений;</a:t>
            </a:r>
          </a:p>
          <a:p>
            <a:pPr marL="285750" indent="-285750" algn="just">
              <a:lnSpc>
                <a:spcPts val="2100"/>
              </a:lnSpc>
              <a:buFontTx/>
              <a:buChar char="-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совершенствования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организации работы по управлению муниципальной собственностью, в том числе в части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</a:rPr>
              <a:t>претензионно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-исковой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деятельности, 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     что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способствовало дополнительным поступлениям в доходную часть бюджета города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в 2022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году в сумме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300 054,1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тыс. руб. (в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2021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году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– 306 243,0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тыс. руб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.),  увеличению параметров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доходной части бюджета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на 2023 год на 31 000,0  тыс. руб. Параметры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доходной части бюджета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на 2022 год увеличены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на  1 155 563,3 тыс. руб. (в 2021 году - на 977 293,4 тыс. руб.).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Позволило направить задолженность, подлежащую перечислению в бюджет города, в сумме 18 297,7 тыс. руб. на выполнение мероприятий по строительству и реконструкции сетей наружного освещения города Твери.        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1" name="Рисунок 30" descr="https://cdn0.iconfinder.com/data/icons/business-pack-4/512/business_chart_stock_market_report_graph_diagram_growth_success-512.png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517232"/>
            <a:ext cx="1474094" cy="1188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7579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2000"/>
            <a:ext cx="7920880" cy="5318125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ДЕЯТЕЛЬНОСТИ КСП</a:t>
            </a: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12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4060" y="108040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7FD13B"/>
              </a:buClr>
            </a:pP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расходования средств бюджета города Твери</a:t>
            </a:r>
          </a:p>
          <a:p>
            <a:pPr lvl="0" algn="ctr">
              <a:buClr>
                <a:srgbClr val="7FD13B"/>
              </a:buClr>
            </a:pPr>
            <a:endParaRPr lang="ru-RU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документ 20"/>
          <p:cNvSpPr/>
          <p:nvPr/>
        </p:nvSpPr>
        <p:spPr>
          <a:xfrm>
            <a:off x="648109" y="1568236"/>
            <a:ext cx="8244371" cy="4165020"/>
          </a:xfrm>
          <a:prstGeom prst="flowChartDocumen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152400" dir="18900000" algn="bl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</a:p>
          <a:p>
            <a:pPr algn="just">
              <a:lnSpc>
                <a:spcPts val="2300"/>
              </a:lnSpc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</a:p>
          <a:p>
            <a:pPr algn="just">
              <a:lnSpc>
                <a:spcPts val="2300"/>
              </a:lnSpc>
            </a:pP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ts val="2300"/>
              </a:lnSpc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ts val="2000"/>
              </a:lnSpc>
              <a:spcAft>
                <a:spcPts val="300"/>
              </a:spcAf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 результатам проведения контрольных и экспертно-аналитических мероприятий: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у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странено 98 финансовых нарушений на общую сумму 278 313,4 тыс. руб. или 99,0 % от установленного объема нарушений; в 2022 году возмещено в бюджет города Твери 108,8 тыс. руб., в 2023 году будет возмещено </a:t>
            </a:r>
            <a:r>
              <a:rPr lang="ru-RU" sz="1600" b="1" smtClean="0">
                <a:solidFill>
                  <a:schemeClr val="accent3">
                    <a:lumMod val="50000"/>
                  </a:schemeClr>
                </a:solidFill>
              </a:rPr>
              <a:t>2 419,8 тыс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. руб.</a:t>
            </a:r>
          </a:p>
          <a:p>
            <a:pPr lvl="0" algn="just"/>
            <a:endParaRPr lang="ru-RU" sz="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Администрацией города разработаны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НПА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 и проведены дополнительные мероприятия,  направленные: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на усиление контроля за сохранностью и использованием муниципальной собственности города Твери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 на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повышение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эффективности результатов 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деятельности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cs typeface="Calibri" pitchFamily="34" charset="0"/>
              </a:rPr>
              <a:t>муниципальных учреждений  и предприятий города Твери,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оптимизацию их деятельности 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на достижение заданных результатов, предусмотренных в рамках заключенных МК</a:t>
            </a:r>
          </a:p>
          <a:p>
            <a:pPr algn="just"/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chemeClr val="accent3">
                  <a:lumMod val="50000"/>
                </a:schemeClr>
              </a:solidFill>
              <a:cs typeface="Calibri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1400" b="1" dirty="0" smtClean="0">
              <a:solidFill>
                <a:schemeClr val="accent3">
                  <a:lumMod val="50000"/>
                </a:schemeClr>
              </a:solidFill>
              <a:cs typeface="Calibri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ts val="2100"/>
              </a:lnSpc>
              <a:buFontTx/>
              <a:buChar char="-"/>
            </a:pPr>
            <a:endParaRPr lang="ru-RU" sz="15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ts val="2100"/>
              </a:lnSpc>
              <a:buFontTx/>
              <a:buChar char="-"/>
            </a:pPr>
            <a:endParaRPr lang="ru-RU" sz="15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ts val="2100"/>
              </a:lnSpc>
              <a:buFont typeface="Wingdings" panose="05000000000000000000" pitchFamily="2" charset="2"/>
              <a:buChar char="ü"/>
            </a:pPr>
            <a:endParaRPr lang="ru-RU" sz="15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ts val="2100"/>
              </a:lnSpc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ts val="2100"/>
              </a:lnSpc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  <p:pic>
        <p:nvPicPr>
          <p:cNvPr id="28" name="Рисунок 27" descr="http://cdn.onlinewebfonts.com/svg/download_64742.png"/>
          <p:cNvPicPr/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599" y="5127403"/>
            <a:ext cx="1636402" cy="1512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00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564" y="643365"/>
            <a:ext cx="8210872" cy="5387429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НЕРЕШЕННЫХ ПРОБЛЕМ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/>
              <a:t>13</a:t>
            </a:fld>
            <a:endParaRPr lang="ru-RU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https://im0-tub-ru.yandex.net/i?id=d3402dd5c70da1ae4dbe44084ea2cafa&amp;n=13"/>
          <p:cNvPicPr/>
          <p:nvPr/>
        </p:nvPicPr>
        <p:blipFill>
          <a:blip r:embed="rId2">
            <a:clrChange>
              <a:clrFrom>
                <a:srgbClr val="FAFEFD"/>
              </a:clrFrom>
              <a:clrTo>
                <a:srgbClr val="FAFEFD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823" y="2924658"/>
            <a:ext cx="2878661" cy="166241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Группа 20"/>
          <p:cNvGrpSpPr/>
          <p:nvPr/>
        </p:nvGrpSpPr>
        <p:grpSpPr>
          <a:xfrm>
            <a:off x="152400" y="1156072"/>
            <a:ext cx="2835424" cy="2067202"/>
            <a:chOff x="-56839" y="118046"/>
            <a:chExt cx="2270699" cy="1912639"/>
          </a:xfrm>
          <a:scene3d>
            <a:camera prst="orthographicFront"/>
            <a:lightRig rig="threePt" dir="t"/>
          </a:scene3d>
        </p:grpSpPr>
        <p:sp>
          <p:nvSpPr>
            <p:cNvPr id="24" name="Прямоугольник 23"/>
            <p:cNvSpPr/>
            <p:nvPr/>
          </p:nvSpPr>
          <p:spPr>
            <a:xfrm>
              <a:off x="-56839" y="118046"/>
              <a:ext cx="2270698" cy="18715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-2" y="176454"/>
              <a:ext cx="2213862" cy="1854231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kern="1200" dirty="0" smtClean="0">
                  <a:solidFill>
                    <a:srgbClr val="C00000"/>
                  </a:solidFill>
                </a:rPr>
                <a:t>В части благоустройства</a:t>
              </a:r>
              <a:r>
                <a:rPr lang="ru-RU" sz="1400" b="1" u="sng" kern="1200" dirty="0" smtClean="0">
                  <a:solidFill>
                    <a:schemeClr val="tx1"/>
                  </a:solidFill>
                </a:rPr>
                <a:t> </a:t>
              </a:r>
            </a:p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ysClr val="windowText" lastClr="000000"/>
                  </a:solidFill>
                </a:rPr>
                <a:t>Н</a:t>
              </a: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>е закончены инвентаризация и паспортизация озелененных территорий общего пользования города Твери, позволяющие оценить эффективность расходов </a:t>
              </a:r>
              <a:r>
                <a:rPr lang="ru-RU" sz="1400" b="1" dirty="0" smtClean="0">
                  <a:solidFill>
                    <a:sysClr val="windowText" lastClr="000000"/>
                  </a:solidFill>
                </a:rPr>
                <a:t>бюджета </a:t>
              </a:r>
              <a:r>
                <a:rPr lang="ru-RU" sz="1400" b="1" dirty="0">
                  <a:solidFill>
                    <a:sysClr val="windowText" lastClr="000000"/>
                  </a:solidFill>
                </a:rPr>
                <a:t>города на </a:t>
              </a:r>
              <a:r>
                <a:rPr lang="ru-RU" sz="1400" b="1" dirty="0" smtClean="0">
                  <a:solidFill>
                    <a:sysClr val="windowText" lastClr="000000"/>
                  </a:solidFill>
                </a:rPr>
                <a:t>организацию </a:t>
              </a:r>
              <a:r>
                <a:rPr lang="ru-RU" sz="1400" b="1" dirty="0">
                  <a:solidFill>
                    <a:sysClr val="windowText" lastClr="000000"/>
                  </a:solidFill>
                </a:rPr>
                <a:t>благоустройства и </a:t>
              </a:r>
              <a:r>
                <a:rPr lang="ru-RU" sz="1400" b="1" dirty="0" smtClean="0">
                  <a:solidFill>
                    <a:sysClr val="windowText" lastClr="000000"/>
                  </a:solidFill>
                </a:rPr>
                <a:t>озеленения</a:t>
              </a:r>
              <a:endParaRPr lang="ru-RU" sz="1400" b="1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62000" y="3861047"/>
            <a:ext cx="3230388" cy="2007635"/>
            <a:chOff x="3315628" y="-144152"/>
            <a:chExt cx="3591104" cy="1729057"/>
          </a:xfrm>
          <a:scene3d>
            <a:camera prst="orthographicFront"/>
            <a:lightRig rig="threePt" dir="t"/>
          </a:scene3d>
        </p:grpSpPr>
        <p:sp>
          <p:nvSpPr>
            <p:cNvPr id="31" name="Прямоугольник 30"/>
            <p:cNvSpPr/>
            <p:nvPr/>
          </p:nvSpPr>
          <p:spPr>
            <a:xfrm>
              <a:off x="3315629" y="0"/>
              <a:ext cx="3591103" cy="15849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3315628" y="-144152"/>
              <a:ext cx="3591103" cy="1729057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u="sng" dirty="0" smtClean="0">
                <a:solidFill>
                  <a:srgbClr val="C00000"/>
                </a:solidFill>
              </a:endParaRPr>
            </a:p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dirty="0" smtClean="0">
                  <a:solidFill>
                    <a:srgbClr val="C00000"/>
                  </a:solidFill>
                </a:rPr>
                <a:t>В части деятельности муниципальных предприятий и учреждений</a:t>
              </a:r>
            </a:p>
            <a:p>
              <a:pPr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tx1"/>
                  </a:solidFill>
                </a:rPr>
                <a:t>Отсутствие  должного  контроля  и  эффективного </a:t>
              </a:r>
              <a:r>
                <a:rPr lang="ru-RU" sz="1400" b="1" dirty="0">
                  <a:solidFill>
                    <a:schemeClr val="tx1"/>
                  </a:solidFill>
                </a:rPr>
                <a:t>использования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муниципального  имущества, переданного </a:t>
              </a:r>
              <a:r>
                <a:rPr lang="ru-RU" sz="1400" b="1" dirty="0">
                  <a:solidFill>
                    <a:schemeClr val="tx1"/>
                  </a:solidFill>
                </a:rPr>
                <a:t>в хозяйственное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ведение   </a:t>
              </a:r>
              <a:r>
                <a:rPr lang="ru-RU" sz="1400" b="1" dirty="0">
                  <a:solidFill>
                    <a:schemeClr val="tx1"/>
                  </a:solidFill>
                </a:rPr>
                <a:t>и оперативное управление</a:t>
              </a:r>
            </a:p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u="sng" dirty="0" smtClean="0">
                <a:solidFill>
                  <a:srgbClr val="C00000"/>
                </a:solidFill>
              </a:endParaRPr>
            </a:p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u="sng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231466" y="1165422"/>
            <a:ext cx="2681065" cy="2004075"/>
            <a:chOff x="5346594" y="2421773"/>
            <a:chExt cx="2430269" cy="1561131"/>
          </a:xfrm>
          <a:scene3d>
            <a:camera prst="orthographicFront"/>
            <a:lightRig rig="threePt" dir="t"/>
          </a:scene3d>
        </p:grpSpPr>
        <p:sp>
          <p:nvSpPr>
            <p:cNvPr id="34" name="Прямоугольник 33"/>
            <p:cNvSpPr/>
            <p:nvPr/>
          </p:nvSpPr>
          <p:spPr>
            <a:xfrm>
              <a:off x="5346594" y="2421773"/>
              <a:ext cx="2430269" cy="15611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5427066" y="2524743"/>
              <a:ext cx="2349797" cy="1423554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kern="1200" dirty="0" smtClean="0">
                  <a:solidFill>
                    <a:srgbClr val="C00000"/>
                  </a:solidFill>
                </a:rPr>
                <a:t>В части разработки и утверждения муниципальных программ</a:t>
              </a:r>
            </a:p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tx1"/>
                  </a:solidFill>
                </a:rPr>
                <a:t>Не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соответствие показателей (индикаторов) МП показателям, определенным документами стратегического планирования</a:t>
              </a:r>
            </a:p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6156176" y="1151709"/>
            <a:ext cx="2767755" cy="2071566"/>
            <a:chOff x="123009" y="2128028"/>
            <a:chExt cx="2307260" cy="1944901"/>
          </a:xfrm>
          <a:scene3d>
            <a:camera prst="orthographicFront"/>
            <a:lightRig rig="threePt" dir="t"/>
          </a:scene3d>
        </p:grpSpPr>
        <p:sp>
          <p:nvSpPr>
            <p:cNvPr id="37" name="Прямоугольник 36"/>
            <p:cNvSpPr/>
            <p:nvPr/>
          </p:nvSpPr>
          <p:spPr>
            <a:xfrm>
              <a:off x="123009" y="2128028"/>
              <a:ext cx="2307260" cy="19031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216070" y="2267051"/>
              <a:ext cx="2214199" cy="1805878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kern="1200" dirty="0" smtClean="0">
                  <a:solidFill>
                    <a:srgbClr val="C00000"/>
                  </a:solidFill>
                </a:rPr>
                <a:t>В сфере ЖКХ</a:t>
              </a:r>
            </a:p>
            <a:p>
              <a:pPr lvl="0"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tx1"/>
                  </a:solidFill>
                </a:rPr>
                <a:t>Ч</a:t>
              </a:r>
              <a:r>
                <a:rPr lang="ru-RU" sz="1400" b="1" kern="1200" dirty="0" smtClean="0">
                  <a:solidFill>
                    <a:schemeClr val="tx1"/>
                  </a:solidFill>
                </a:rPr>
                <a:t>резмерные р</a:t>
              </a:r>
              <a:r>
                <a:rPr lang="ru-RU" sz="1400" b="1" kern="1200" dirty="0" smtClean="0">
                  <a:solidFill>
                    <a:sysClr val="windowText" lastClr="000000"/>
                  </a:solidFill>
                </a:rPr>
                <a:t>асходы бюджета города на содержание муниципального жилищного фонда: свободного, непригодного для проживания и находящегося в незаконном пользовании</a:t>
              </a:r>
              <a:endParaRPr lang="ru-RU" sz="1400" b="1" kern="1200" dirty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39" name="Рисунок 3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  <p:grpSp>
        <p:nvGrpSpPr>
          <p:cNvPr id="40" name="Группа 39"/>
          <p:cNvGrpSpPr/>
          <p:nvPr/>
        </p:nvGrpSpPr>
        <p:grpSpPr>
          <a:xfrm>
            <a:off x="5029200" y="4028424"/>
            <a:ext cx="3359224" cy="1839768"/>
            <a:chOff x="3315628" y="-122024"/>
            <a:chExt cx="3734326" cy="1706929"/>
          </a:xfrm>
          <a:scene3d>
            <a:camera prst="orthographicFront"/>
            <a:lightRig rig="threePt" dir="t"/>
          </a:scene3d>
        </p:grpSpPr>
        <p:sp>
          <p:nvSpPr>
            <p:cNvPr id="41" name="Прямоугольник 40"/>
            <p:cNvSpPr/>
            <p:nvPr/>
          </p:nvSpPr>
          <p:spPr>
            <a:xfrm>
              <a:off x="3315629" y="-122024"/>
              <a:ext cx="3734325" cy="17069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Прямоугольник 41"/>
            <p:cNvSpPr/>
            <p:nvPr/>
          </p:nvSpPr>
          <p:spPr>
            <a:xfrm>
              <a:off x="3315628" y="-10080"/>
              <a:ext cx="3734326" cy="1594985"/>
            </a:xfrm>
            <a:prstGeom prst="rect">
              <a:avLst/>
            </a:prstGeom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dirty="0">
                  <a:solidFill>
                    <a:srgbClr val="C00000"/>
                  </a:solidFill>
                </a:rPr>
                <a:t>В части </a:t>
              </a:r>
              <a:r>
                <a:rPr lang="ru-RU" sz="1400" b="1" u="sng" dirty="0" smtClean="0">
                  <a:solidFill>
                    <a:srgbClr val="C00000"/>
                  </a:solidFill>
                </a:rPr>
                <a:t>деятельности А</a:t>
              </a:r>
              <a:r>
                <a:rPr lang="ru-RU" sz="1400" b="1" u="sng" kern="1200" dirty="0" smtClean="0">
                  <a:solidFill>
                    <a:srgbClr val="C00000"/>
                  </a:solidFill>
                </a:rPr>
                <a:t>дминистрации  города и ее </a:t>
              </a:r>
              <a:r>
                <a:rPr lang="ru-RU" sz="1400" b="1" dirty="0">
                  <a:solidFill>
                    <a:schemeClr val="tx1"/>
                  </a:solidFill>
                </a:rPr>
                <a:t> </a:t>
              </a:r>
              <a:r>
                <a:rPr lang="ru-RU" sz="1400" b="1" u="sng" dirty="0" smtClean="0">
                  <a:solidFill>
                    <a:srgbClr val="C00000"/>
                  </a:solidFill>
                </a:rPr>
                <a:t>структурных </a:t>
              </a:r>
              <a:r>
                <a:rPr lang="ru-RU" sz="1400" b="1" u="sng" dirty="0">
                  <a:solidFill>
                    <a:srgbClr val="C00000"/>
                  </a:solidFill>
                </a:rPr>
                <a:t>подразделений </a:t>
              </a:r>
              <a:endParaRPr lang="ru-RU" sz="1400" b="1" u="sng" kern="1200" dirty="0" smtClean="0">
                <a:solidFill>
                  <a:srgbClr val="C00000"/>
                </a:solidFill>
              </a:endParaRPr>
            </a:p>
            <a:p>
              <a:pPr algn="ctr" defTabSz="577850"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chemeClr val="tx1"/>
                  </a:solidFill>
                </a:rPr>
                <a:t>Отсутствие должного контроля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за деятельностью </a:t>
              </a:r>
              <a:r>
                <a:rPr lang="ru-RU" sz="1400" b="1" dirty="0">
                  <a:solidFill>
                    <a:schemeClr val="tx1"/>
                  </a:solidFill>
                </a:rPr>
                <a:t>муниципальных предприятий и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учреждений  в части  учета и сохранности муниципального  имущества</a:t>
              </a:r>
              <a:endParaRPr lang="ru-RU" sz="1400" b="1" dirty="0">
                <a:solidFill>
                  <a:schemeClr val="tx1"/>
                </a:solidFill>
              </a:endParaRPr>
            </a:p>
            <a:p>
              <a:pPr lvl="0" algn="ctr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u="sng" kern="1200" dirty="0" smtClean="0">
                  <a:solidFill>
                    <a:schemeClr val="tx1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49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11579"/>
            <a:ext cx="8192487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92696"/>
            <a:ext cx="8210872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ПУБЛИЧНОСТЬ И ИНФОРМАЦИОННОЕ ОБЕСПЕЧЕНИЕ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  </a:t>
            </a:r>
          </a:p>
          <a:p>
            <a:pPr marL="0" lvl="0" indent="0">
              <a:buClr>
                <a:srgbClr val="DDDDDD"/>
              </a:buClr>
              <a:buNone/>
            </a:pPr>
            <a:endParaRPr lang="ru-RU" sz="1600" b="1" dirty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1600" b="1" dirty="0" smtClean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  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C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айт Контрольно-счетной палаты</a:t>
            </a:r>
          </a:p>
          <a:p>
            <a:pPr marL="0" lvl="0" indent="0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    города Твери (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www.ksptver.ru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):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endParaRPr lang="ru-RU" sz="1800" b="1" dirty="0" smtClean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1050" b="1" dirty="0" smtClean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Clr>
                <a:srgbClr val="7FD13B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равовые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деятельности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результаты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аналитических мероприятий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7FD13B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план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отчеты 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плана деятельности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порядок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и рассмотрения обращений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новости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фотоматериалы</a:t>
            </a:r>
          </a:p>
          <a:p>
            <a:pPr marL="0" indent="0">
              <a:buClr>
                <a:srgbClr val="7FD13B"/>
              </a:buCl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иные сведения</a:t>
            </a:r>
          </a:p>
          <a:p>
            <a:pPr marL="0" indent="0">
              <a:buClr>
                <a:srgbClr val="7FD13B"/>
              </a:buClr>
              <a:buNone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1600" b="1" dirty="0" smtClean="0">
              <a:solidFill>
                <a:schemeClr val="accent4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14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20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62000" y="121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3" descr="C:\Users\User\Desktop\Снимок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1628800"/>
            <a:ext cx="301109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https://xn--80ablbpmfeel8byi.xn--90ais/wp-content/uploads/2020/01/img_451905.png"/>
          <p:cNvPicPr/>
          <p:nvPr/>
        </p:nvPicPr>
        <p:blipFill>
          <a:blip r:embed="rId3" cstate="print"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1584176" cy="1563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1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839200" cy="473935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marL="0" lvl="0" indent="0" algn="ctr">
              <a:buClr>
                <a:srgbClr val="7FD13B"/>
              </a:buClr>
              <a:buNone/>
            </a:pPr>
            <a:endParaRPr lang="ru-RU" sz="18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endParaRPr lang="ru-RU" sz="18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400" b="1" dirty="0" smtClean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  <a:p>
            <a:pPr marL="0" indent="0" algn="ctr">
              <a:buNone/>
            </a:pPr>
            <a:r>
              <a:rPr lang="ru-RU" sz="4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2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39551" y="1196752"/>
            <a:ext cx="778125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endParaRPr lang="ru-RU" sz="1600" dirty="0"/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	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39552" y="942015"/>
            <a:ext cx="8507288" cy="4807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>
              <a:buFont typeface="Wingdings 2"/>
              <a:buNone/>
            </a:pPr>
            <a:endParaRPr lang="ru-RU" sz="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532" y="692697"/>
            <a:ext cx="8388932" cy="5832647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КСО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организация и осуществление контроля за законностью и эффективностью использования средств бюджета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города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экспертиза проектов бюджета города, проверка и анализ обоснованности его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показателей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внешняя проверка годового отчета об исполнении бюджета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города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проведение аудита в сфере закупок товаров, работ и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услуг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оценка эффективности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формирования муниципальной собственности,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управления и распоряжения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ею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оценка эффективности предоставления налоговых и иных льгот и преимуществ, бюджетных кредитов за счет средств бюджета города,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оценка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законности предоставления муниципальных гарантий и поручительств, обеспечения исполнения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обязательств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экспертиза проектов муниципальных правовых актов в части, касающейся расходных обязательств,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а также приводящих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к изменению доходов бюджета города,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экспертиза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муниципальных программ (проектов муниципальных программ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анализ и мониторинг бюджетного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процесса в городе,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в том числе подготовка предложений по устранению выявленных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отклонений в нем</a:t>
            </a: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проведение оперативного анализа исполнения и контроля за организацией исполнения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бюджета города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в текущем финансовом году,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представление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информации 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ходе его исполнения, а также о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результатах проведенных контрольных и экспертно-аналитических мероприятий в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ТГД 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Г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лаве города Твери</a:t>
            </a: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осуществление контроля за состоянием муниципального внутреннего и внешнего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долга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оценка реализуемости, рисков и результатов достижения целей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социально-экономического</a:t>
            </a:r>
          </a:p>
          <a:p>
            <a:pPr marL="0" indent="0"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развития города,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предусмотренных документами стратегического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планирования</a:t>
            </a:r>
          </a:p>
          <a:p>
            <a:pPr algn="just">
              <a:buFont typeface="Wingdings" pitchFamily="2" charset="2"/>
              <a:buChar char="v"/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1400" dirty="0"/>
          </a:p>
          <a:p>
            <a:pPr marL="285750" indent="-285750" algn="just">
              <a:buFontTx/>
              <a:buChar char="-"/>
            </a:pPr>
            <a:endParaRPr lang="ru-RU" sz="1400" dirty="0" smtClean="0"/>
          </a:p>
          <a:p>
            <a:pPr marL="285750" indent="-285750" algn="just">
              <a:buFontTx/>
              <a:buChar char="-"/>
            </a:pPr>
            <a:endParaRPr lang="ru-RU" sz="1400" dirty="0" smtClean="0"/>
          </a:p>
          <a:p>
            <a:pPr marL="285750" indent="-285750" algn="just">
              <a:buFontTx/>
              <a:buChar char="-"/>
            </a:pPr>
            <a:endParaRPr lang="ru-RU" sz="800" dirty="0"/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2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  <p:pic>
        <p:nvPicPr>
          <p:cNvPr id="23" name="Рисунок 22" descr="https://cdn.onlinewebfonts.com/svg/download_532508.pn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08" y="5307841"/>
            <a:ext cx="933396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8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ДЕЯТЕЛЬНОСТИ</a:t>
            </a: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3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133244" y="1628800"/>
            <a:ext cx="2350523" cy="1296144"/>
          </a:xfrm>
          <a:prstGeom prst="stripedRightArrow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Предварительный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контроль</a:t>
            </a:r>
            <a:endParaRPr lang="ru-RU" sz="1600" dirty="0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133244" y="4077072"/>
            <a:ext cx="2206509" cy="1368152"/>
          </a:xfrm>
          <a:prstGeom prst="stripedRightArrow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Последующий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контроль</a:t>
            </a:r>
            <a:endParaRPr lang="ru-RU" sz="1600" dirty="0"/>
          </a:p>
        </p:txBody>
      </p:sp>
      <p:sp>
        <p:nvSpPr>
          <p:cNvPr id="2" name="Блок-схема: документ 1"/>
          <p:cNvSpPr/>
          <p:nvPr/>
        </p:nvSpPr>
        <p:spPr>
          <a:xfrm>
            <a:off x="2627784" y="1196752"/>
            <a:ext cx="6264695" cy="1944216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3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Проведение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финансово-экономической экспертизы проекта бюджета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на 2023 год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том числе:              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- доходная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и расходная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части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1400" b="1" dirty="0" err="1" smtClean="0">
                <a:solidFill>
                  <a:schemeClr val="accent4">
                    <a:lumMod val="50000"/>
                  </a:schemeClr>
                </a:solidFill>
              </a:rPr>
              <a:t>МП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и непрограммные расходы), дефицит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  бюджета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муниципальный долг, проект АИП                                                                                                                                               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- проект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прогнозного плана (программы) приватизации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муниципального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имущества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Финансово-экономическая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экспертиза проектов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муниципальных 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правовых актов города Твери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2483768" y="3212976"/>
            <a:ext cx="6408712" cy="3528392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3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3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Внешняя проверка отчета Администрации города Твери об исполнении бюджета за 2021 год, в том числе:                                                                                                                                                                                - бюджетной отчетности главных администраторов бюджетных средств  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- годового отчета Администрации города Твери об исполнении бюджета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  города (исполнение доходной и расходной частей бюджета города (МП</a:t>
            </a:r>
          </a:p>
          <a:p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 и непрограммные расходы), дефицит бюджета, муниципальный долг, АИП)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Тематические (контрольные и экспертно-аналитические) мероприятия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Мониторинги в части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анализа и контроля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исполнения:                                                                                                                                    - прогнозного плана (программы) приватизации муниципального имущества   - плана мероприятий по мобилизации доходов бюджета за 2022 год  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- выполнения планов ФХД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МУП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- плана мероприятий в рамках национальных проектов, реализуемых на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  территории города Твери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- бюджета города в текущем финансовом году 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890" y="692696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ДЕЯТЕЛЬНОСТИ</a:t>
            </a: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tx2">
                    <a:lumMod val="75000"/>
                  </a:schemeClr>
                </a:solidFill>
              </a:rPr>
              <a:t>4</a:t>
            </a:fld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224778"/>
              </p:ext>
            </p:extLst>
          </p:nvPr>
        </p:nvGraphicFramePr>
        <p:xfrm>
          <a:off x="444652" y="1196752"/>
          <a:ext cx="8447827" cy="496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7388"/>
                <a:gridCol w="1008112"/>
                <a:gridCol w="1487189"/>
                <a:gridCol w="146513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2022 год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832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тыс. руб.</a:t>
                      </a:r>
                    </a:p>
                    <a:p>
                      <a:pPr algn="ctr"/>
                      <a:endParaRPr lang="ru-RU" sz="2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71 257  296,9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56 891 293,5</a:t>
                      </a:r>
                      <a:endParaRPr lang="ru-RU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7986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Проведено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контрольных и экспертно-аналитических мероприятий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33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31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986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223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245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777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Проведено экспертиз проектов НПА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  <a:endParaRPr lang="ru-RU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96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96</a:t>
                      </a:r>
                      <a:endParaRPr lang="ru-RU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8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Количество предложений, направленных по результатам 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КМ и ЭАМ и </a:t>
                      </a:r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экспертиз проектов НПА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212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196</a:t>
                      </a:r>
                      <a:endParaRPr lang="ru-RU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3563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Выявлено нарушений</a:t>
                      </a:r>
                      <a:r>
                        <a:rPr lang="ru-RU" sz="15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законодательства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119</a:t>
                      </a:r>
                    </a:p>
                    <a:p>
                      <a:pPr algn="ctr"/>
                      <a:r>
                        <a:rPr lang="ru-RU" sz="1500" b="1" dirty="0" smtClean="0"/>
                        <a:t>279 319,4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128</a:t>
                      </a:r>
                    </a:p>
                    <a:p>
                      <a:pPr algn="ctr"/>
                      <a:r>
                        <a:rPr lang="ru-RU" sz="1500" b="0" dirty="0" smtClean="0"/>
                        <a:t>3 469 554,1</a:t>
                      </a:r>
                      <a:endParaRPr lang="ru-RU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91053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Устранено выявленных нарушений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98</a:t>
                      </a:r>
                    </a:p>
                    <a:p>
                      <a:pPr algn="ctr"/>
                      <a:r>
                        <a:rPr lang="ru-RU" sz="1500" b="1" dirty="0" smtClean="0"/>
                        <a:t>278</a:t>
                      </a:r>
                      <a:r>
                        <a:rPr lang="ru-RU" sz="1500" b="1" baseline="0" dirty="0" smtClean="0"/>
                        <a:t> 313,4</a:t>
                      </a:r>
                      <a:endParaRPr lang="ru-RU" sz="15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118</a:t>
                      </a:r>
                    </a:p>
                    <a:p>
                      <a:pPr algn="ctr"/>
                      <a:r>
                        <a:rPr lang="ru-RU" sz="1500" b="0" dirty="0" smtClean="0"/>
                        <a:t>3 469 067,0</a:t>
                      </a:r>
                      <a:endParaRPr lang="ru-RU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73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Направлено представлений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5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494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Направлено материалов в </a:t>
                      </a:r>
                      <a:r>
                        <a:rPr lang="ru-RU" sz="15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УФАС</a:t>
                      </a:r>
                      <a:endParaRPr lang="ru-RU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5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endParaRPr lang="ru-RU" sz="15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696"/>
            <a:ext cx="7703590" cy="5387429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 СОПРОВОЖДЕНИЕ ДЕЯТЕЛЬНОСТИ ТГД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5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499877"/>
              </p:ext>
            </p:extLst>
          </p:nvPr>
        </p:nvGraphicFramePr>
        <p:xfrm>
          <a:off x="1691680" y="1628800"/>
          <a:ext cx="6480720" cy="364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584176"/>
              </a:tblGrid>
              <a:tr h="68041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Участие</a:t>
                      </a:r>
                      <a:r>
                        <a:rPr lang="ru-RU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в заседаниях ТГД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26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17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Участие в заседаниях: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</a:t>
                      </a: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- постоянных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комитетов: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  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рассмотрено вопросов всего,</a:t>
                      </a:r>
                    </a:p>
                    <a:p>
                      <a:pPr algn="l"/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  в том числе проектов решений </a:t>
                      </a:r>
                      <a:r>
                        <a:rPr lang="ru-RU" sz="18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ТГД</a:t>
                      </a:r>
                      <a:endParaRPr lang="ru-RU" sz="1800" b="1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l"/>
                      <a:endParaRPr lang="ru-RU" sz="1100" b="1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 -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рабочих групп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8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      - публичных слушаниях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ru-RU" sz="1100" b="1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97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417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161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3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105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 descr="http://cdn.onlinewebfonts.com/svg/img_65523.png"/>
          <p:cNvPicPr/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365104"/>
            <a:ext cx="1080120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652" y="692696"/>
            <a:ext cx="8375820" cy="5544616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Финансово-экономическая экспертиза проекта бюджета города Твери </a:t>
            </a:r>
            <a:endParaRPr lang="ru-RU" sz="18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и плановый период 2024 и 2025 годов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6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нутый угол 1"/>
          <p:cNvSpPr/>
          <p:nvPr/>
        </p:nvSpPr>
        <p:spPr>
          <a:xfrm>
            <a:off x="271399" y="1772816"/>
            <a:ext cx="2716425" cy="1979441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300" b="1" dirty="0" smtClean="0">
              <a:solidFill>
                <a:srgbClr val="EEECE1">
                  <a:lumMod val="10000"/>
                </a:srgbClr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Проект бюджета, в том числе:                                                                                                                                     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- доходная и расходная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части              - дефицит бюджета, муниципальный долг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lnSpc>
                <a:spcPts val="1900"/>
              </a:lnSpc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- проект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АИП                                                                                                                                                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lnSpc>
                <a:spcPts val="1900"/>
              </a:lnSpc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- проект п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рогнозного 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плана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     (</a:t>
            </a: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</a:rPr>
              <a:t>программы) приватизации  муниципального имущества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31033"/>
              </p:ext>
            </p:extLst>
          </p:nvPr>
        </p:nvGraphicFramePr>
        <p:xfrm>
          <a:off x="3059832" y="2924944"/>
          <a:ext cx="5904656" cy="3240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272"/>
                <a:gridCol w="991724"/>
                <a:gridCol w="1414564"/>
                <a:gridCol w="1348096"/>
              </a:tblGrid>
              <a:tr h="385883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2022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2021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70895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5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19 517 553,2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19 470 304,8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0895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5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75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71</a:t>
                      </a:r>
                      <a:endParaRPr lang="ru-RU" sz="15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0895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Выявлено нарушений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107 607,1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124 635,0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0895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Устранено нарушений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6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107 607,1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124 635,0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0895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Направлено предложений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21</a:t>
                      </a:r>
                      <a:endParaRPr lang="ru-RU" sz="15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4-конечная звезда 10"/>
          <p:cNvSpPr/>
          <p:nvPr/>
        </p:nvSpPr>
        <p:spPr>
          <a:xfrm>
            <a:off x="2349886" y="3861048"/>
            <a:ext cx="504056" cy="504056"/>
          </a:xfrm>
          <a:prstGeom prst="star4">
            <a:avLst/>
          </a:prstGeom>
          <a:solidFill>
            <a:srgbClr val="7030A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Рисунок 9" descr="https://img2.freepng.ru/20181107/xhi/kisspng-clip-art-budget-portable-network-graphics-finance-budget-png-images-transparent-free-download-pngmar-5be2ecc6c30299.1021558115415984067988.jpg"/>
          <p:cNvPicPr/>
          <p:nvPr/>
        </p:nvPicPr>
        <p:blipFill>
          <a:blip r:embed="rId3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38" y="4243306"/>
            <a:ext cx="16764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92697"/>
            <a:ext cx="7703590" cy="531542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sz="1800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endParaRPr lang="ru-RU" sz="100" b="1" dirty="0" smtClean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7FD13B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Финансово-экономическая </a:t>
            </a: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муниципальных правовых актов города Твери</a:t>
            </a:r>
          </a:p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7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17558875"/>
              </p:ext>
            </p:extLst>
          </p:nvPr>
        </p:nvGraphicFramePr>
        <p:xfrm>
          <a:off x="251520" y="1916832"/>
          <a:ext cx="309634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83714231"/>
              </p:ext>
            </p:extLst>
          </p:nvPr>
        </p:nvGraphicFramePr>
        <p:xfrm>
          <a:off x="1691680" y="2996952"/>
          <a:ext cx="73448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6228184" y="2780928"/>
            <a:ext cx="2592288" cy="464861"/>
          </a:xfrm>
          <a:prstGeom prst="wedgeRoundRectCallout">
            <a:avLst>
              <a:gd name="adj1" fmla="val -21185"/>
              <a:gd name="adj2" fmla="val 6988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Структура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заключений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8" y="1772815"/>
            <a:ext cx="2016224" cy="464861"/>
          </a:xfrm>
          <a:prstGeom prst="wedgeRoundRectCallout">
            <a:avLst>
              <a:gd name="adj1" fmla="val -21185"/>
              <a:gd name="adj2" fmla="val 6988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Количество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27584" y="105893"/>
            <a:ext cx="8173591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города 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570" y="692696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ОСЛЕДУЮЩИЙ КОНТРОЛЬ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8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1316" y="105273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годового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об исполнении бюджета города Твери за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  <a:endParaRPr lang="ru-RU" dirty="0"/>
          </a:p>
        </p:txBody>
      </p:sp>
      <p:pic>
        <p:nvPicPr>
          <p:cNvPr id="10" name="Рисунок 9" descr="https://www.yarregion.ru/depts/dgz/newsPics/29.01.20/06c8b153-4208-41c1-abe7-84b1859bb95e.jpg"/>
          <p:cNvPicPr/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171" y="1771075"/>
            <a:ext cx="1274294" cy="1415579"/>
          </a:xfrm>
          <a:prstGeom prst="rect">
            <a:avLst/>
          </a:prstGeom>
          <a:ln>
            <a:noFill/>
          </a:ln>
        </p:spPr>
      </p:pic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107505" y="2430092"/>
            <a:ext cx="674296" cy="1719875"/>
          </a:xfrm>
          <a:prstGeom prst="curvedRightArrow">
            <a:avLst>
              <a:gd name="adj1" fmla="val 33126"/>
              <a:gd name="adj2" fmla="val 66251"/>
              <a:gd name="adj3" fmla="val 33333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1988841"/>
            <a:ext cx="3574176" cy="8640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Годовой </a:t>
            </a:r>
            <a:r>
              <a:rPr lang="ru-RU" sz="1500" b="1" dirty="0">
                <a:solidFill>
                  <a:schemeClr val="tx1"/>
                </a:solidFill>
              </a:rPr>
              <a:t>отчет об исполнении </a:t>
            </a:r>
            <a:r>
              <a:rPr lang="ru-RU" sz="1500" b="1" dirty="0" smtClean="0">
                <a:solidFill>
                  <a:schemeClr val="tx1"/>
                </a:solidFill>
              </a:rPr>
              <a:t>бюджета,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бюджетная </a:t>
            </a:r>
            <a:r>
              <a:rPr lang="ru-RU" sz="1500" b="1" dirty="0">
                <a:solidFill>
                  <a:schemeClr val="tx1"/>
                </a:solidFill>
              </a:rPr>
              <a:t>отчетность главных администраторов бюджетных средств</a:t>
            </a:r>
          </a:p>
          <a:p>
            <a:pPr algn="ctr"/>
            <a:endParaRPr lang="ru-RU" sz="1500" b="1" dirty="0" smtClean="0">
              <a:solidFill>
                <a:schemeClr val="tx1"/>
              </a:solidFill>
            </a:endParaRPr>
          </a:p>
          <a:p>
            <a:pPr algn="ctr"/>
            <a:endParaRPr lang="ru-RU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79803"/>
              </p:ext>
            </p:extLst>
          </p:nvPr>
        </p:nvGraphicFramePr>
        <p:xfrm>
          <a:off x="788247" y="3140968"/>
          <a:ext cx="7356034" cy="287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917"/>
                <a:gridCol w="980332"/>
                <a:gridCol w="1783415"/>
                <a:gridCol w="1743370"/>
              </a:tblGrid>
              <a:tr h="54710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2022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2021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947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5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30 631 840,5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29 107 874,9</a:t>
                      </a:r>
                      <a:endParaRPr lang="ru-RU" sz="1500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424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106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114</a:t>
                      </a:r>
                      <a:endParaRPr lang="ru-RU" sz="1500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Выявлено нарушений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5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90 147,1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89 193,0</a:t>
                      </a:r>
                      <a:endParaRPr lang="ru-RU" sz="1500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Устранено нарушений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90 147,1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89 193,0</a:t>
                      </a:r>
                      <a:endParaRPr lang="ru-RU" sz="1500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55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Направлено предложений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ru-RU" sz="1500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0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81800" y="105893"/>
            <a:ext cx="8219375" cy="432048"/>
          </a:xfr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/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Твери</a:t>
            </a:r>
            <a:endParaRPr lang="ru-RU" sz="3100" b="1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800" y="663277"/>
            <a:ext cx="7703590" cy="53874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DDDD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КОНТРОЛЬ</a:t>
            </a:r>
            <a:endParaRPr lang="ru-RU" sz="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DDDDDD"/>
              </a:buClr>
              <a:buNone/>
            </a:pPr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E693-806D-4470-A192-F8FEF527E511}" type="slidenum">
              <a:rPr lang="ru-RU" b="1" smtClean="0">
                <a:solidFill>
                  <a:schemeClr val="bg2">
                    <a:lumMod val="25000"/>
                  </a:schemeClr>
                </a:solidFill>
              </a:rPr>
              <a:t>9</a:t>
            </a:fld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12474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7FD13B"/>
              </a:buClr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экспертно-аналитические </a:t>
            </a:r>
            <a:r>
              <a:rPr lang="ru-RU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46099"/>
              </p:ext>
            </p:extLst>
          </p:nvPr>
        </p:nvGraphicFramePr>
        <p:xfrm>
          <a:off x="251520" y="1700808"/>
          <a:ext cx="5832650" cy="474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803"/>
                <a:gridCol w="939981"/>
                <a:gridCol w="1210714"/>
                <a:gridCol w="1368152"/>
              </a:tblGrid>
              <a:tr h="451462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Ед. изм.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2022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2021 год</a:t>
                      </a:r>
                      <a:endParaRPr lang="ru-RU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263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Проведено мероприятий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11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230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Объем проверенных средств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196 028,3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4 218 392,7</a:t>
                      </a:r>
                      <a:endParaRPr lang="ru-RU" sz="1500" b="0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230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Количество объектов проверки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15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sz="15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3124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Выявлено нарушений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руб.</a:t>
                      </a:r>
                      <a:endParaRPr lang="ru-RU" sz="15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113</a:t>
                      </a:r>
                    </a:p>
                    <a:p>
                      <a:pPr algn="ctr"/>
                      <a:r>
                        <a:rPr lang="ru-RU" sz="1500" b="1" dirty="0" smtClean="0"/>
                        <a:t>81 565,2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100</a:t>
                      </a:r>
                    </a:p>
                    <a:p>
                      <a:pPr algn="ctr"/>
                      <a:r>
                        <a:rPr lang="ru-RU" sz="1500" b="0" dirty="0" smtClean="0"/>
                        <a:t>3 255 726,1</a:t>
                      </a:r>
                      <a:endParaRPr lang="ru-RU" sz="1500" b="0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6328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Устранено нарушений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92</a:t>
                      </a:r>
                    </a:p>
                    <a:p>
                      <a:pPr algn="ctr"/>
                      <a:r>
                        <a:rPr lang="ru-RU" sz="1500" b="1" dirty="0" smtClean="0"/>
                        <a:t>80 559,2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91</a:t>
                      </a:r>
                    </a:p>
                    <a:p>
                      <a:pPr algn="ctr"/>
                      <a:r>
                        <a:rPr lang="ru-RU" sz="1500" b="0" dirty="0" smtClean="0"/>
                        <a:t>3 255 239,0</a:t>
                      </a:r>
                      <a:endParaRPr lang="ru-RU" sz="1500" b="0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230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Направлено предложений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34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66</a:t>
                      </a:r>
                      <a:endParaRPr lang="ru-RU" sz="1500" b="0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230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Направлено представлений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5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6</a:t>
                      </a:r>
                      <a:endParaRPr lang="ru-RU" sz="1500" b="0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5297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Направлено</a:t>
                      </a:r>
                      <a:r>
                        <a:rPr lang="ru-RU" sz="15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материалов в </a:t>
                      </a:r>
                      <a:r>
                        <a:rPr lang="ru-RU" sz="15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УФАС</a:t>
                      </a:r>
                      <a:endParaRPr lang="ru-RU" sz="15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ед.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smtClean="0"/>
                        <a:t>5</a:t>
                      </a:r>
                      <a:endParaRPr lang="ru-RU" sz="1500" b="1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/>
                        <a:t>1</a:t>
                      </a:r>
                      <a:endParaRPr lang="ru-RU" sz="1500" b="0" dirty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Овальная выноска 14"/>
          <p:cNvSpPr/>
          <p:nvPr/>
        </p:nvSpPr>
        <p:spPr>
          <a:xfrm>
            <a:off x="6300192" y="2672730"/>
            <a:ext cx="2736303" cy="720080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2">
                    <a:lumMod val="50000"/>
                  </a:schemeClr>
                </a:solidFill>
              </a:rPr>
              <a:t>Структура тематических мероприятий по  инициаторам</a:t>
            </a:r>
            <a:endParaRPr lang="ru-RU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888998608"/>
              </p:ext>
            </p:extLst>
          </p:nvPr>
        </p:nvGraphicFramePr>
        <p:xfrm>
          <a:off x="3995936" y="3140968"/>
          <a:ext cx="5040559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Рисунок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5"/>
            <a:ext cx="50405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8982</TotalTime>
  <Words>1583</Words>
  <Application>Microsoft Office PowerPoint</Application>
  <PresentationFormat>Экран (4:3)</PresentationFormat>
  <Paragraphs>382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контрольно-счетная палата города Твери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Дудова Ольга Николаевна</dc:creator>
  <cp:lastModifiedBy>Коротков Павел Александрович</cp:lastModifiedBy>
  <cp:revision>514</cp:revision>
  <cp:lastPrinted>2023-04-13T05:35:31Z</cp:lastPrinted>
  <dcterms:created xsi:type="dcterms:W3CDTF">2020-03-19T08:14:59Z</dcterms:created>
  <dcterms:modified xsi:type="dcterms:W3CDTF">2023-05-03T14:15:43Z</dcterms:modified>
</cp:coreProperties>
</file>